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72" r:id="rId6"/>
    <p:sldId id="273" r:id="rId7"/>
    <p:sldId id="274" r:id="rId8"/>
    <p:sldId id="264" r:id="rId9"/>
    <p:sldId id="265" r:id="rId10"/>
    <p:sldId id="275" r:id="rId11"/>
    <p:sldId id="267" r:id="rId12"/>
    <p:sldId id="268" r:id="rId13"/>
    <p:sldId id="269"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774"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0003E6-03E4-4273-8422-81C775A64442}" type="datetimeFigureOut">
              <a:rPr lang="en-US" smtClean="0"/>
              <a:t>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70927156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0003E6-03E4-4273-8422-81C775A64442}" type="datetimeFigureOut">
              <a:rPr lang="en-US" smtClean="0"/>
              <a:t>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423432976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0003E6-03E4-4273-8422-81C775A64442}" type="datetimeFigureOut">
              <a:rPr lang="en-US" smtClean="0"/>
              <a:t>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37715202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0003E6-03E4-4273-8422-81C775A64442}" type="datetimeFigureOut">
              <a:rPr lang="en-US" smtClean="0"/>
              <a:t>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116773891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0003E6-03E4-4273-8422-81C775A64442}" type="datetimeFigureOut">
              <a:rPr lang="en-US" smtClean="0"/>
              <a:t>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33410251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0003E6-03E4-4273-8422-81C775A64442}" type="datetimeFigureOut">
              <a:rPr lang="en-US" smtClean="0"/>
              <a:t>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238837299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0003E6-03E4-4273-8422-81C775A64442}" type="datetimeFigureOut">
              <a:rPr lang="en-US" smtClean="0"/>
              <a:t>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258730295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0003E6-03E4-4273-8422-81C775A64442}" type="datetimeFigureOut">
              <a:rPr lang="en-US" smtClean="0"/>
              <a:t>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332469187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003E6-03E4-4273-8422-81C775A64442}" type="datetimeFigureOut">
              <a:rPr lang="en-US" smtClean="0"/>
              <a:t>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194069852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003E6-03E4-4273-8422-81C775A64442}" type="datetimeFigureOut">
              <a:rPr lang="en-US" smtClean="0"/>
              <a:t>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198549241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0003E6-03E4-4273-8422-81C775A64442}" type="datetimeFigureOut">
              <a:rPr lang="en-US" smtClean="0"/>
              <a:t>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1EB3D7-A27F-435B-ADA1-835A501984DC}" type="slidenum">
              <a:rPr lang="en-US" smtClean="0"/>
              <a:t>‹#›</a:t>
            </a:fld>
            <a:endParaRPr lang="en-US"/>
          </a:p>
        </p:txBody>
      </p:sp>
    </p:spTree>
    <p:extLst>
      <p:ext uri="{BB962C8B-B14F-4D97-AF65-F5344CB8AC3E}">
        <p14:creationId xmlns:p14="http://schemas.microsoft.com/office/powerpoint/2010/main" val="424568769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003E6-03E4-4273-8422-81C775A64442}" type="datetimeFigureOut">
              <a:rPr lang="en-US" smtClean="0"/>
              <a:t>2/8/2014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1EB3D7-A27F-435B-ADA1-835A501984DC}" type="slidenum">
              <a:rPr lang="en-US" smtClean="0"/>
              <a:t>‹#›</a:t>
            </a:fld>
            <a:endParaRPr lang="en-US"/>
          </a:p>
        </p:txBody>
      </p:sp>
    </p:spTree>
    <p:extLst>
      <p:ext uri="{BB962C8B-B14F-4D97-AF65-F5344CB8AC3E}">
        <p14:creationId xmlns:p14="http://schemas.microsoft.com/office/powerpoint/2010/main" val="1540905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861774"/>
          </a:xfrm>
          <a:prstGeom prst="rect">
            <a:avLst/>
          </a:prstGeom>
          <a:noFill/>
        </p:spPr>
        <p:txBody>
          <a:bodyPr wrap="square" rtlCol="0">
            <a:spAutoFit/>
          </a:bodyPr>
          <a:lstStyle/>
          <a:p>
            <a:r>
              <a:rPr lang="en-US" sz="3200" b="1" dirty="0" smtClean="0"/>
              <a:t>Khirbet </a:t>
            </a:r>
            <a:r>
              <a:rPr lang="en-US" sz="3200" b="1" dirty="0" err="1" smtClean="0"/>
              <a:t>Qana</a:t>
            </a:r>
            <a:r>
              <a:rPr lang="en-US" sz="3200" b="1" dirty="0" smtClean="0"/>
              <a:t>:  Likely location of Cana</a:t>
            </a:r>
          </a:p>
          <a:p>
            <a:r>
              <a:rPr lang="en-US" b="1" dirty="0" smtClean="0"/>
              <a:t>Photo courtesy of holylandarchive.com</a:t>
            </a:r>
            <a:endParaRPr lang="en-US" b="1" dirty="0"/>
          </a:p>
        </p:txBody>
      </p:sp>
      <p:sp>
        <p:nvSpPr>
          <p:cNvPr id="9" name="TextBox 8"/>
          <p:cNvSpPr txBox="1"/>
          <p:nvPr/>
        </p:nvSpPr>
        <p:spPr>
          <a:xfrm>
            <a:off x="0" y="5848222"/>
            <a:ext cx="9144000" cy="1015663"/>
          </a:xfrm>
          <a:prstGeom prst="rect">
            <a:avLst/>
          </a:prstGeom>
          <a:solidFill>
            <a:schemeClr val="accent6">
              <a:lumMod val="60000"/>
              <a:lumOff val="40000"/>
            </a:schemeClr>
          </a:solidFill>
        </p:spPr>
        <p:txBody>
          <a:bodyPr wrap="square" rtlCol="0">
            <a:spAutoFit/>
          </a:bodyPr>
          <a:lstStyle/>
          <a:p>
            <a:pPr algn="r"/>
            <a:r>
              <a:rPr lang="en-US" sz="6000" b="1" dirty="0" smtClean="0">
                <a:solidFill>
                  <a:srgbClr val="7030A0"/>
                </a:solidFill>
              </a:rPr>
              <a:t>John 2.1-12</a:t>
            </a:r>
            <a:endParaRPr lang="en-US" sz="6000" dirty="0">
              <a:solidFill>
                <a:srgbClr val="7030A0"/>
              </a:solidFill>
            </a:endParaRPr>
          </a:p>
        </p:txBody>
      </p:sp>
    </p:spTree>
    <p:extLst>
      <p:ext uri="{BB962C8B-B14F-4D97-AF65-F5344CB8AC3E}">
        <p14:creationId xmlns:p14="http://schemas.microsoft.com/office/powerpoint/2010/main" val="402064458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12386" r="-11962"/>
          <a:stretch/>
        </p:blipFill>
        <p:spPr>
          <a:xfrm>
            <a:off x="0" y="0"/>
            <a:ext cx="10470995" cy="6858000"/>
          </a:xfrm>
          <a:prstGeom prst="rect">
            <a:avLst/>
          </a:prstGeom>
        </p:spPr>
      </p:pic>
      <p:sp>
        <p:nvSpPr>
          <p:cNvPr id="5" name="TextBox 4"/>
          <p:cNvSpPr txBox="1"/>
          <p:nvPr/>
        </p:nvSpPr>
        <p:spPr>
          <a:xfrm>
            <a:off x="-1" y="0"/>
            <a:ext cx="4464909" cy="6986528"/>
          </a:xfrm>
          <a:prstGeom prst="rect">
            <a:avLst/>
          </a:prstGeom>
          <a:solidFill>
            <a:schemeClr val="accent6">
              <a:lumMod val="60000"/>
              <a:lumOff val="40000"/>
            </a:schemeClr>
          </a:solidFill>
        </p:spPr>
        <p:txBody>
          <a:bodyPr wrap="square" rtlCol="0">
            <a:spAutoFit/>
          </a:bodyPr>
          <a:lstStyle/>
          <a:p>
            <a:pPr algn="r"/>
            <a:r>
              <a:rPr lang="en-US" sz="3200" b="1" dirty="0"/>
              <a:t>John 2.11-12:  </a:t>
            </a:r>
            <a:endParaRPr lang="en-US" sz="3200" b="1" dirty="0" smtClean="0"/>
          </a:p>
          <a:p>
            <a:pPr algn="r"/>
            <a:r>
              <a:rPr lang="en-US" sz="3200" b="1" dirty="0" smtClean="0"/>
              <a:t>Jesus </a:t>
            </a:r>
            <a:r>
              <a:rPr lang="en-US" sz="3200" b="1" dirty="0"/>
              <a:t>did this as the first of his miraculous signs, in Cana of Galilee. </a:t>
            </a:r>
            <a:endParaRPr lang="en-US" sz="3200" b="1" dirty="0" smtClean="0"/>
          </a:p>
          <a:p>
            <a:pPr algn="r"/>
            <a:r>
              <a:rPr lang="en-US" sz="3200" b="1" dirty="0" smtClean="0"/>
              <a:t>In </a:t>
            </a:r>
            <a:r>
              <a:rPr lang="en-US" sz="3200" b="1" dirty="0"/>
              <a:t>this way he </a:t>
            </a:r>
            <a:endParaRPr lang="en-US" sz="3200" b="1" dirty="0" smtClean="0"/>
          </a:p>
          <a:p>
            <a:pPr algn="r"/>
            <a:r>
              <a:rPr lang="en-US" sz="3200" b="1" dirty="0" smtClean="0"/>
              <a:t>revealed </a:t>
            </a:r>
            <a:r>
              <a:rPr lang="en-US" sz="3200" b="1" dirty="0"/>
              <a:t>his glory, </a:t>
            </a:r>
            <a:endParaRPr lang="en-US" sz="3200" b="1" dirty="0" smtClean="0"/>
          </a:p>
          <a:p>
            <a:pPr algn="r"/>
            <a:r>
              <a:rPr lang="en-US" sz="3200" b="1" dirty="0" smtClean="0"/>
              <a:t>and </a:t>
            </a:r>
            <a:r>
              <a:rPr lang="en-US" sz="3200" b="1" dirty="0"/>
              <a:t>his disciples </a:t>
            </a:r>
            <a:endParaRPr lang="en-US" sz="3200" b="1" dirty="0" smtClean="0"/>
          </a:p>
          <a:p>
            <a:pPr algn="r"/>
            <a:r>
              <a:rPr lang="en-US" sz="3200" b="1" dirty="0" smtClean="0"/>
              <a:t>believed </a:t>
            </a:r>
            <a:r>
              <a:rPr lang="en-US" sz="3200" b="1" dirty="0"/>
              <a:t>in him. </a:t>
            </a:r>
            <a:endParaRPr lang="en-US" sz="3200" b="1" dirty="0" smtClean="0"/>
          </a:p>
          <a:p>
            <a:pPr algn="r"/>
            <a:r>
              <a:rPr lang="en-US" sz="3200" b="1" dirty="0" smtClean="0"/>
              <a:t>After </a:t>
            </a:r>
            <a:r>
              <a:rPr lang="en-US" sz="3200" b="1" dirty="0"/>
              <a:t>this he went down to Capernaum with his mother and brothers and his disciples, and they stayed there a few days</a:t>
            </a:r>
            <a:r>
              <a:rPr lang="en-US" sz="3200" b="1" dirty="0" smtClean="0"/>
              <a:t>.</a:t>
            </a:r>
          </a:p>
          <a:p>
            <a:pPr algn="r"/>
            <a:endParaRPr lang="en-US" sz="3200" dirty="0"/>
          </a:p>
        </p:txBody>
      </p:sp>
      <p:sp>
        <p:nvSpPr>
          <p:cNvPr id="3" name="Rounded Rectangle 2"/>
          <p:cNvSpPr/>
          <p:nvPr/>
        </p:nvSpPr>
        <p:spPr>
          <a:xfrm>
            <a:off x="5227259" y="3880022"/>
            <a:ext cx="1359243" cy="79907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5350476" y="2026508"/>
            <a:ext cx="1359243" cy="473676"/>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flipV="1">
            <a:off x="5815914" y="2627870"/>
            <a:ext cx="626075" cy="1729946"/>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333102" y="6488668"/>
            <a:ext cx="4839729" cy="369332"/>
          </a:xfrm>
          <a:prstGeom prst="rect">
            <a:avLst/>
          </a:prstGeom>
          <a:solidFill>
            <a:schemeClr val="accent6">
              <a:lumMod val="60000"/>
              <a:lumOff val="40000"/>
            </a:schemeClr>
          </a:solidFill>
        </p:spPr>
        <p:txBody>
          <a:bodyPr wrap="square" rtlCol="0">
            <a:spAutoFit/>
          </a:bodyPr>
          <a:lstStyle/>
          <a:p>
            <a:pPr algn="r"/>
            <a:r>
              <a:rPr lang="en-US" dirty="0" smtClean="0"/>
              <a:t>Map: Rasmussen, </a:t>
            </a:r>
            <a:r>
              <a:rPr lang="en-US" i="1" dirty="0" smtClean="0"/>
              <a:t>Zondervan Atlas of the Bible</a:t>
            </a:r>
            <a:r>
              <a:rPr lang="en-US" dirty="0" smtClean="0"/>
              <a:t>, 36</a:t>
            </a:r>
            <a:endParaRPr lang="en-US" dirty="0"/>
          </a:p>
        </p:txBody>
      </p:sp>
    </p:spTree>
    <p:extLst>
      <p:ext uri="{BB962C8B-B14F-4D97-AF65-F5344CB8AC3E}">
        <p14:creationId xmlns:p14="http://schemas.microsoft.com/office/powerpoint/2010/main" val="232766436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8" name="TextBox 7"/>
          <p:cNvSpPr txBox="1"/>
          <p:nvPr/>
        </p:nvSpPr>
        <p:spPr>
          <a:xfrm>
            <a:off x="0" y="0"/>
            <a:ext cx="5782614" cy="4524315"/>
          </a:xfrm>
          <a:prstGeom prst="rect">
            <a:avLst/>
          </a:prstGeom>
          <a:noFill/>
        </p:spPr>
        <p:txBody>
          <a:bodyPr wrap="square" rtlCol="0">
            <a:spAutoFit/>
          </a:bodyPr>
          <a:lstStyle/>
          <a:p>
            <a:r>
              <a:rPr lang="en-US" sz="3200" b="1" dirty="0"/>
              <a:t>John 2.11-12:  Jesus did this as the first of his </a:t>
            </a:r>
            <a:r>
              <a:rPr lang="en-US" sz="3200" b="1" u="sng" dirty="0">
                <a:solidFill>
                  <a:srgbClr val="FF0000"/>
                </a:solidFill>
              </a:rPr>
              <a:t>miraculous signs</a:t>
            </a:r>
            <a:r>
              <a:rPr lang="en-US" sz="3200" b="1" dirty="0"/>
              <a:t>, in Cana of Galilee. In this way he revealed his glory, and his disciples believed in him. After this he went down to Capernaum with his mother and brothers and his disciples, and they stayed there a few days.</a:t>
            </a:r>
            <a:endParaRPr lang="en-US" sz="3200" dirty="0"/>
          </a:p>
        </p:txBody>
      </p:sp>
      <p:sp>
        <p:nvSpPr>
          <p:cNvPr id="2" name="TextBox 1"/>
          <p:cNvSpPr txBox="1"/>
          <p:nvPr/>
        </p:nvSpPr>
        <p:spPr>
          <a:xfrm>
            <a:off x="6156101" y="0"/>
            <a:ext cx="2987899" cy="5016758"/>
          </a:xfrm>
          <a:prstGeom prst="rect">
            <a:avLst/>
          </a:prstGeom>
          <a:solidFill>
            <a:schemeClr val="accent6">
              <a:lumMod val="50000"/>
            </a:schemeClr>
          </a:solidFill>
        </p:spPr>
        <p:txBody>
          <a:bodyPr wrap="square" rtlCol="0">
            <a:spAutoFit/>
          </a:bodyPr>
          <a:lstStyle/>
          <a:p>
            <a:pPr algn="r"/>
            <a:r>
              <a:rPr lang="en-US" sz="3200" b="1" dirty="0" smtClean="0">
                <a:solidFill>
                  <a:schemeClr val="bg1"/>
                </a:solidFill>
              </a:rPr>
              <a:t>Prophets foretold the Messiah would deliver Israel to a time of peace and prosperity, in which wine would flow abundantly.</a:t>
            </a:r>
          </a:p>
          <a:p>
            <a:endParaRPr lang="en-US" sz="3200" b="1" dirty="0" smtClean="0">
              <a:solidFill>
                <a:schemeClr val="bg1"/>
              </a:solidFill>
            </a:endParaRPr>
          </a:p>
        </p:txBody>
      </p:sp>
      <p:sp>
        <p:nvSpPr>
          <p:cNvPr id="3" name="TextBox 2"/>
          <p:cNvSpPr txBox="1"/>
          <p:nvPr/>
        </p:nvSpPr>
        <p:spPr>
          <a:xfrm>
            <a:off x="0" y="4842457"/>
            <a:ext cx="9144000" cy="2062103"/>
          </a:xfrm>
          <a:prstGeom prst="rect">
            <a:avLst/>
          </a:prstGeom>
          <a:solidFill>
            <a:schemeClr val="accent6">
              <a:lumMod val="50000"/>
            </a:schemeClr>
          </a:solidFill>
        </p:spPr>
        <p:txBody>
          <a:bodyPr wrap="square" rtlCol="0">
            <a:spAutoFit/>
          </a:bodyPr>
          <a:lstStyle/>
          <a:p>
            <a:pPr algn="r"/>
            <a:endParaRPr lang="en-US" sz="3200" b="1" dirty="0" smtClean="0">
              <a:solidFill>
                <a:schemeClr val="bg1"/>
              </a:solidFill>
            </a:endParaRPr>
          </a:p>
          <a:p>
            <a:pPr algn="r"/>
            <a:r>
              <a:rPr lang="en-US" sz="3200" b="1" dirty="0" smtClean="0">
                <a:solidFill>
                  <a:schemeClr val="bg1"/>
                </a:solidFill>
              </a:rPr>
              <a:t>Jesus is this Messiah, </a:t>
            </a:r>
          </a:p>
          <a:p>
            <a:pPr algn="r"/>
            <a:r>
              <a:rPr lang="en-US" sz="3200" b="1" dirty="0" smtClean="0">
                <a:solidFill>
                  <a:schemeClr val="bg1"/>
                </a:solidFill>
              </a:rPr>
              <a:t>who will fulfill God’s promises to Israel.</a:t>
            </a:r>
          </a:p>
          <a:p>
            <a:pPr algn="r"/>
            <a:endParaRPr lang="en-US" sz="3200" b="1" dirty="0" smtClean="0">
              <a:solidFill>
                <a:schemeClr val="bg1"/>
              </a:solidFill>
            </a:endParaRPr>
          </a:p>
        </p:txBody>
      </p:sp>
      <p:cxnSp>
        <p:nvCxnSpPr>
          <p:cNvPr id="5" name="Straight Arrow Connector 4"/>
          <p:cNvCxnSpPr/>
          <p:nvPr/>
        </p:nvCxnSpPr>
        <p:spPr>
          <a:xfrm>
            <a:off x="5409127" y="772732"/>
            <a:ext cx="1287887"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60394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8" name="TextBox 7"/>
          <p:cNvSpPr txBox="1"/>
          <p:nvPr/>
        </p:nvSpPr>
        <p:spPr>
          <a:xfrm>
            <a:off x="0" y="0"/>
            <a:ext cx="5782614" cy="4524315"/>
          </a:xfrm>
          <a:prstGeom prst="rect">
            <a:avLst/>
          </a:prstGeom>
          <a:noFill/>
        </p:spPr>
        <p:txBody>
          <a:bodyPr wrap="square" rtlCol="0">
            <a:spAutoFit/>
          </a:bodyPr>
          <a:lstStyle/>
          <a:p>
            <a:r>
              <a:rPr lang="en-US" sz="3200" b="1" dirty="0"/>
              <a:t>John 2.11-12:  Jesus did this as the first of his </a:t>
            </a:r>
            <a:r>
              <a:rPr lang="en-US" sz="3200" b="1" dirty="0">
                <a:solidFill>
                  <a:srgbClr val="FF0000"/>
                </a:solidFill>
              </a:rPr>
              <a:t>miraculous signs</a:t>
            </a:r>
            <a:r>
              <a:rPr lang="en-US" sz="3200" b="1" dirty="0"/>
              <a:t>, in Cana of Galilee. In this way he revealed his glory, and his disciples believed in him. After this he went down to Capernaum with his mother and brothers and his disciples, and they stayed there a few days.</a:t>
            </a:r>
            <a:endParaRPr lang="en-US" sz="3200" dirty="0"/>
          </a:p>
        </p:txBody>
      </p:sp>
      <p:sp>
        <p:nvSpPr>
          <p:cNvPr id="2" name="TextBox 1"/>
          <p:cNvSpPr txBox="1"/>
          <p:nvPr/>
        </p:nvSpPr>
        <p:spPr>
          <a:xfrm>
            <a:off x="6478073" y="0"/>
            <a:ext cx="2665927" cy="5016758"/>
          </a:xfrm>
          <a:prstGeom prst="rect">
            <a:avLst/>
          </a:prstGeom>
          <a:solidFill>
            <a:schemeClr val="accent6">
              <a:lumMod val="50000"/>
            </a:schemeClr>
          </a:solidFill>
        </p:spPr>
        <p:txBody>
          <a:bodyPr wrap="square" rtlCol="0">
            <a:spAutoFit/>
          </a:bodyPr>
          <a:lstStyle/>
          <a:p>
            <a:pPr algn="r"/>
            <a:r>
              <a:rPr lang="en-US" sz="3200" b="1" dirty="0" smtClean="0">
                <a:solidFill>
                  <a:schemeClr val="bg1"/>
                </a:solidFill>
              </a:rPr>
              <a:t>John the Baptist and the apostles John and Paul call Jesus the bridegroom of the church.</a:t>
            </a:r>
          </a:p>
          <a:p>
            <a:pPr algn="r"/>
            <a:endParaRPr lang="en-US" sz="3200" b="1" dirty="0">
              <a:solidFill>
                <a:schemeClr val="bg1"/>
              </a:solidFill>
            </a:endParaRPr>
          </a:p>
          <a:p>
            <a:pPr algn="r"/>
            <a:endParaRPr lang="en-US" sz="3200" b="1" dirty="0" smtClean="0">
              <a:solidFill>
                <a:schemeClr val="bg1"/>
              </a:solidFill>
            </a:endParaRPr>
          </a:p>
          <a:p>
            <a:endParaRPr lang="en-US" sz="3200" b="1" dirty="0" smtClean="0">
              <a:solidFill>
                <a:schemeClr val="bg1"/>
              </a:solidFill>
            </a:endParaRPr>
          </a:p>
        </p:txBody>
      </p:sp>
      <p:sp>
        <p:nvSpPr>
          <p:cNvPr id="3" name="TextBox 2"/>
          <p:cNvSpPr txBox="1"/>
          <p:nvPr/>
        </p:nvSpPr>
        <p:spPr>
          <a:xfrm>
            <a:off x="0" y="4842457"/>
            <a:ext cx="9144000" cy="2062103"/>
          </a:xfrm>
          <a:prstGeom prst="rect">
            <a:avLst/>
          </a:prstGeom>
          <a:solidFill>
            <a:schemeClr val="accent6">
              <a:lumMod val="50000"/>
            </a:schemeClr>
          </a:solidFill>
        </p:spPr>
        <p:txBody>
          <a:bodyPr wrap="square" rtlCol="0">
            <a:spAutoFit/>
          </a:bodyPr>
          <a:lstStyle/>
          <a:p>
            <a:pPr algn="r"/>
            <a:endParaRPr lang="en-US" sz="3200" b="1" dirty="0" smtClean="0">
              <a:solidFill>
                <a:schemeClr val="bg1"/>
              </a:solidFill>
            </a:endParaRPr>
          </a:p>
          <a:p>
            <a:pPr algn="r"/>
            <a:r>
              <a:rPr lang="en-US" sz="3200" b="1" dirty="0" smtClean="0">
                <a:solidFill>
                  <a:schemeClr val="bg1"/>
                </a:solidFill>
              </a:rPr>
              <a:t>Jesus made good the deficiency of this bridegroom, in anticipation of his perfect provision for the church.</a:t>
            </a:r>
          </a:p>
          <a:p>
            <a:pPr algn="r"/>
            <a:endParaRPr lang="en-US" sz="3200" b="1" dirty="0" smtClean="0">
              <a:solidFill>
                <a:schemeClr val="bg1"/>
              </a:solidFill>
            </a:endParaRPr>
          </a:p>
        </p:txBody>
      </p:sp>
      <p:cxnSp>
        <p:nvCxnSpPr>
          <p:cNvPr id="5" name="Straight Arrow Connector 4"/>
          <p:cNvCxnSpPr/>
          <p:nvPr/>
        </p:nvCxnSpPr>
        <p:spPr>
          <a:xfrm>
            <a:off x="5409127" y="772732"/>
            <a:ext cx="1287887"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2479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8" name="TextBox 7"/>
          <p:cNvSpPr txBox="1"/>
          <p:nvPr/>
        </p:nvSpPr>
        <p:spPr>
          <a:xfrm>
            <a:off x="0" y="0"/>
            <a:ext cx="5782614" cy="4524315"/>
          </a:xfrm>
          <a:prstGeom prst="rect">
            <a:avLst/>
          </a:prstGeom>
          <a:noFill/>
        </p:spPr>
        <p:txBody>
          <a:bodyPr wrap="square" rtlCol="0">
            <a:spAutoFit/>
          </a:bodyPr>
          <a:lstStyle/>
          <a:p>
            <a:r>
              <a:rPr lang="en-US" sz="3200" b="1" dirty="0"/>
              <a:t>John 2.11-12:  Jesus did this as the first of his </a:t>
            </a:r>
            <a:r>
              <a:rPr lang="en-US" sz="3200" b="1" dirty="0">
                <a:solidFill>
                  <a:srgbClr val="FF0000"/>
                </a:solidFill>
              </a:rPr>
              <a:t>miraculous signs</a:t>
            </a:r>
            <a:r>
              <a:rPr lang="en-US" sz="3200" b="1" dirty="0"/>
              <a:t>, in Cana of Galilee. In this way he revealed his glory, and his disciples believed in him. After this he went down to Capernaum with his mother and brothers and his disciples, and they stayed there a few days.</a:t>
            </a:r>
            <a:endParaRPr lang="en-US" sz="3200" dirty="0"/>
          </a:p>
        </p:txBody>
      </p:sp>
      <p:sp>
        <p:nvSpPr>
          <p:cNvPr id="2" name="TextBox 1"/>
          <p:cNvSpPr txBox="1"/>
          <p:nvPr/>
        </p:nvSpPr>
        <p:spPr>
          <a:xfrm>
            <a:off x="6478073" y="0"/>
            <a:ext cx="2665927" cy="5016758"/>
          </a:xfrm>
          <a:prstGeom prst="rect">
            <a:avLst/>
          </a:prstGeom>
          <a:solidFill>
            <a:schemeClr val="accent6">
              <a:lumMod val="50000"/>
            </a:schemeClr>
          </a:solidFill>
        </p:spPr>
        <p:txBody>
          <a:bodyPr wrap="square" rtlCol="0">
            <a:spAutoFit/>
          </a:bodyPr>
          <a:lstStyle/>
          <a:p>
            <a:pPr algn="r"/>
            <a:r>
              <a:rPr lang="en-US" sz="3200" b="1" dirty="0" smtClean="0">
                <a:solidFill>
                  <a:schemeClr val="bg1"/>
                </a:solidFill>
              </a:rPr>
              <a:t>Prophets foretold a time when the New Covenant would replace the Mosaic. </a:t>
            </a:r>
          </a:p>
          <a:p>
            <a:pPr algn="r"/>
            <a:endParaRPr lang="en-US" sz="3200" b="1" dirty="0" smtClean="0">
              <a:solidFill>
                <a:schemeClr val="bg1"/>
              </a:solidFill>
            </a:endParaRPr>
          </a:p>
          <a:p>
            <a:pPr algn="r"/>
            <a:endParaRPr lang="en-US" sz="3200" b="1" dirty="0">
              <a:solidFill>
                <a:schemeClr val="bg1"/>
              </a:solidFill>
            </a:endParaRPr>
          </a:p>
          <a:p>
            <a:pPr algn="r"/>
            <a:endParaRPr lang="en-US" sz="3200" b="1" dirty="0" smtClean="0">
              <a:solidFill>
                <a:schemeClr val="bg1"/>
              </a:solidFill>
            </a:endParaRPr>
          </a:p>
          <a:p>
            <a:endParaRPr lang="en-US" sz="3200" b="1" dirty="0" smtClean="0">
              <a:solidFill>
                <a:schemeClr val="bg1"/>
              </a:solidFill>
            </a:endParaRPr>
          </a:p>
        </p:txBody>
      </p:sp>
      <p:sp>
        <p:nvSpPr>
          <p:cNvPr id="3" name="TextBox 2"/>
          <p:cNvSpPr txBox="1"/>
          <p:nvPr/>
        </p:nvSpPr>
        <p:spPr>
          <a:xfrm>
            <a:off x="0" y="4842457"/>
            <a:ext cx="9144000" cy="2062103"/>
          </a:xfrm>
          <a:prstGeom prst="rect">
            <a:avLst/>
          </a:prstGeom>
          <a:solidFill>
            <a:schemeClr val="accent6">
              <a:lumMod val="50000"/>
            </a:schemeClr>
          </a:solidFill>
        </p:spPr>
        <p:txBody>
          <a:bodyPr wrap="square" rtlCol="0">
            <a:spAutoFit/>
          </a:bodyPr>
          <a:lstStyle/>
          <a:p>
            <a:pPr algn="r"/>
            <a:endParaRPr lang="en-US" sz="3200" b="1" dirty="0" smtClean="0">
              <a:solidFill>
                <a:schemeClr val="bg1"/>
              </a:solidFill>
            </a:endParaRPr>
          </a:p>
          <a:p>
            <a:pPr algn="r"/>
            <a:r>
              <a:rPr lang="en-US" sz="3200" b="1" dirty="0" smtClean="0">
                <a:solidFill>
                  <a:schemeClr val="bg1"/>
                </a:solidFill>
              </a:rPr>
              <a:t>Jesus later used wine to symbolize that he would inaugurate the New Covenant with his blood.</a:t>
            </a:r>
          </a:p>
          <a:p>
            <a:pPr algn="r"/>
            <a:endParaRPr lang="en-US" sz="3200" b="1" dirty="0" smtClean="0">
              <a:solidFill>
                <a:schemeClr val="bg1"/>
              </a:solidFill>
            </a:endParaRPr>
          </a:p>
        </p:txBody>
      </p:sp>
      <p:cxnSp>
        <p:nvCxnSpPr>
          <p:cNvPr id="5" name="Straight Arrow Connector 4"/>
          <p:cNvCxnSpPr/>
          <p:nvPr/>
        </p:nvCxnSpPr>
        <p:spPr>
          <a:xfrm>
            <a:off x="5409127" y="772732"/>
            <a:ext cx="1287887" cy="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08755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TextBox 2"/>
          <p:cNvSpPr txBox="1"/>
          <p:nvPr/>
        </p:nvSpPr>
        <p:spPr>
          <a:xfrm>
            <a:off x="0" y="3178309"/>
            <a:ext cx="2522863" cy="584775"/>
          </a:xfrm>
          <a:prstGeom prst="rect">
            <a:avLst/>
          </a:prstGeom>
          <a:noFill/>
        </p:spPr>
        <p:txBody>
          <a:bodyPr wrap="square" rtlCol="0">
            <a:spAutoFit/>
          </a:bodyPr>
          <a:lstStyle/>
          <a:p>
            <a:r>
              <a:rPr lang="en-US" sz="3200" b="1" dirty="0">
                <a:solidFill>
                  <a:prstClr val="white"/>
                </a:solidFill>
              </a:rPr>
              <a:t>Who is Jesus?</a:t>
            </a:r>
          </a:p>
        </p:txBody>
      </p:sp>
      <p:sp>
        <p:nvSpPr>
          <p:cNvPr id="4" name="TextBox 3"/>
          <p:cNvSpPr txBox="1"/>
          <p:nvPr/>
        </p:nvSpPr>
        <p:spPr>
          <a:xfrm>
            <a:off x="3459296" y="457200"/>
            <a:ext cx="5684704" cy="6001643"/>
          </a:xfrm>
          <a:prstGeom prst="rect">
            <a:avLst/>
          </a:prstGeom>
          <a:noFill/>
        </p:spPr>
        <p:txBody>
          <a:bodyPr wrap="square" rtlCol="0">
            <a:spAutoFit/>
          </a:bodyPr>
          <a:lstStyle/>
          <a:p>
            <a:r>
              <a:rPr lang="en-US" sz="3200" b="1" dirty="0" smtClean="0">
                <a:solidFill>
                  <a:prstClr val="white"/>
                </a:solidFill>
              </a:rPr>
              <a:t>Powerful enough to do miracles, even to change creation/nature</a:t>
            </a:r>
            <a:endParaRPr lang="en-US" sz="3200" b="1" dirty="0">
              <a:solidFill>
                <a:prstClr val="white"/>
              </a:solidFill>
            </a:endParaRPr>
          </a:p>
          <a:p>
            <a:endParaRPr lang="en-US" sz="3200" b="1" dirty="0">
              <a:solidFill>
                <a:prstClr val="white"/>
              </a:solidFill>
            </a:endParaRPr>
          </a:p>
          <a:p>
            <a:r>
              <a:rPr lang="en-US" sz="3200" b="1" dirty="0" smtClean="0">
                <a:solidFill>
                  <a:prstClr val="white"/>
                </a:solidFill>
              </a:rPr>
              <a:t>Bridegroom to the church, sacrificially providing salvation, cleansing, and protection</a:t>
            </a:r>
            <a:endParaRPr lang="en-US" sz="3200" b="1" dirty="0">
              <a:solidFill>
                <a:prstClr val="white"/>
              </a:solidFill>
            </a:endParaRPr>
          </a:p>
          <a:p>
            <a:endParaRPr lang="en-US" sz="3200" b="1" dirty="0">
              <a:solidFill>
                <a:prstClr val="white"/>
              </a:solidFill>
            </a:endParaRPr>
          </a:p>
          <a:p>
            <a:r>
              <a:rPr lang="en-US" sz="3200" b="1" dirty="0" smtClean="0">
                <a:solidFill>
                  <a:prstClr val="white"/>
                </a:solidFill>
              </a:rPr>
              <a:t>Messiah/Christ who will fulfill God’s promises to Israel</a:t>
            </a:r>
            <a:endParaRPr lang="en-US" sz="3200" b="1" dirty="0">
              <a:solidFill>
                <a:prstClr val="white"/>
              </a:solidFill>
            </a:endParaRPr>
          </a:p>
          <a:p>
            <a:endParaRPr lang="en-US" sz="3200" b="1" dirty="0">
              <a:solidFill>
                <a:prstClr val="white"/>
              </a:solidFill>
            </a:endParaRPr>
          </a:p>
          <a:p>
            <a:r>
              <a:rPr lang="en-US" sz="3200" b="1" dirty="0" smtClean="0">
                <a:solidFill>
                  <a:prstClr val="white"/>
                </a:solidFill>
              </a:rPr>
              <a:t>Messiah/Christ who brings New Covenant blessings</a:t>
            </a:r>
            <a:endParaRPr lang="en-US" sz="3200" b="1" dirty="0">
              <a:solidFill>
                <a:prstClr val="white"/>
              </a:solidFill>
            </a:endParaRPr>
          </a:p>
        </p:txBody>
      </p:sp>
      <p:grpSp>
        <p:nvGrpSpPr>
          <p:cNvPr id="5" name="Group 4"/>
          <p:cNvGrpSpPr/>
          <p:nvPr/>
        </p:nvGrpSpPr>
        <p:grpSpPr>
          <a:xfrm>
            <a:off x="2522863" y="990600"/>
            <a:ext cx="982337" cy="4572000"/>
            <a:chOff x="2522863" y="990600"/>
            <a:chExt cx="982337" cy="4572000"/>
          </a:xfrm>
        </p:grpSpPr>
        <p:cxnSp>
          <p:nvCxnSpPr>
            <p:cNvPr id="6" name="Straight Arrow Connector 5"/>
            <p:cNvCxnSpPr/>
            <p:nvPr/>
          </p:nvCxnSpPr>
          <p:spPr>
            <a:xfrm flipV="1">
              <a:off x="2522863" y="990600"/>
              <a:ext cx="982337" cy="248009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522863" y="2653048"/>
              <a:ext cx="936433" cy="817651"/>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522863" y="3470697"/>
              <a:ext cx="982337" cy="93197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22863" y="3470697"/>
              <a:ext cx="982337" cy="209190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0276657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12386" r="-11962"/>
          <a:stretch/>
        </p:blipFill>
        <p:spPr>
          <a:xfrm>
            <a:off x="0" y="0"/>
            <a:ext cx="10470995" cy="6858000"/>
          </a:xfrm>
          <a:prstGeom prst="rect">
            <a:avLst/>
          </a:prstGeom>
        </p:spPr>
      </p:pic>
      <p:sp>
        <p:nvSpPr>
          <p:cNvPr id="5" name="TextBox 4"/>
          <p:cNvSpPr txBox="1"/>
          <p:nvPr/>
        </p:nvSpPr>
        <p:spPr>
          <a:xfrm>
            <a:off x="-1" y="0"/>
            <a:ext cx="9144001" cy="2062103"/>
          </a:xfrm>
          <a:prstGeom prst="rect">
            <a:avLst/>
          </a:prstGeom>
          <a:solidFill>
            <a:schemeClr val="accent6">
              <a:lumMod val="60000"/>
              <a:lumOff val="40000"/>
              <a:alpha val="90000"/>
            </a:schemeClr>
          </a:solidFill>
        </p:spPr>
        <p:txBody>
          <a:bodyPr wrap="square" rtlCol="0">
            <a:spAutoFit/>
          </a:bodyPr>
          <a:lstStyle/>
          <a:p>
            <a:r>
              <a:rPr lang="en-US" sz="3200" b="1" dirty="0"/>
              <a:t>John 2.1-2 [NET]:  Now on the third day there was a wedding at Cana in Galilee. Jesus' mother was there, and Jesus and his disciples were also invited to the wedding.</a:t>
            </a:r>
            <a:endParaRPr lang="en-US" b="1" dirty="0"/>
          </a:p>
        </p:txBody>
      </p:sp>
      <p:sp>
        <p:nvSpPr>
          <p:cNvPr id="3" name="Rounded Rectangle 2"/>
          <p:cNvSpPr/>
          <p:nvPr/>
        </p:nvSpPr>
        <p:spPr>
          <a:xfrm>
            <a:off x="5445211" y="3912973"/>
            <a:ext cx="1359243" cy="79907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722973" y="4823254"/>
            <a:ext cx="1359243" cy="79907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333102" y="6488668"/>
            <a:ext cx="4839729" cy="369332"/>
          </a:xfrm>
          <a:prstGeom prst="rect">
            <a:avLst/>
          </a:prstGeom>
          <a:solidFill>
            <a:schemeClr val="accent6">
              <a:lumMod val="60000"/>
              <a:lumOff val="40000"/>
            </a:schemeClr>
          </a:solidFill>
        </p:spPr>
        <p:txBody>
          <a:bodyPr wrap="square" rtlCol="0">
            <a:spAutoFit/>
          </a:bodyPr>
          <a:lstStyle/>
          <a:p>
            <a:pPr algn="r"/>
            <a:r>
              <a:rPr lang="en-US" dirty="0" smtClean="0"/>
              <a:t>Map: Rasmussen, </a:t>
            </a:r>
            <a:r>
              <a:rPr lang="en-US" i="1" dirty="0" smtClean="0"/>
              <a:t>Zondervan Atlas of the Bible</a:t>
            </a:r>
            <a:r>
              <a:rPr lang="en-US" dirty="0" smtClean="0"/>
              <a:t>, 36</a:t>
            </a:r>
            <a:endParaRPr lang="en-US" dirty="0"/>
          </a:p>
        </p:txBody>
      </p:sp>
    </p:spTree>
    <p:extLst>
      <p:ext uri="{BB962C8B-B14F-4D97-AF65-F5344CB8AC3E}">
        <p14:creationId xmlns:p14="http://schemas.microsoft.com/office/powerpoint/2010/main" val="63492561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2062103"/>
          </a:xfrm>
          <a:prstGeom prst="rect">
            <a:avLst/>
          </a:prstGeom>
          <a:noFill/>
        </p:spPr>
        <p:txBody>
          <a:bodyPr wrap="square" rtlCol="0">
            <a:spAutoFit/>
          </a:bodyPr>
          <a:lstStyle/>
          <a:p>
            <a:r>
              <a:rPr lang="en-US" sz="3200" b="1" dirty="0"/>
              <a:t>John 2.1-2 [NET]:  Now on the third day there was a wedding at Cana in Galilee. Jesus' mother was there, and Jesus and his disciples were also invited to the wedding.</a:t>
            </a:r>
            <a:endParaRPr lang="en-US" b="1" dirty="0"/>
          </a:p>
        </p:txBody>
      </p:sp>
    </p:spTree>
    <p:extLst>
      <p:ext uri="{BB962C8B-B14F-4D97-AF65-F5344CB8AC3E}">
        <p14:creationId xmlns:p14="http://schemas.microsoft.com/office/powerpoint/2010/main" val="295364302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2554545"/>
          </a:xfrm>
          <a:prstGeom prst="rect">
            <a:avLst/>
          </a:prstGeom>
          <a:noFill/>
        </p:spPr>
        <p:txBody>
          <a:bodyPr wrap="square" rtlCol="0">
            <a:spAutoFit/>
          </a:bodyPr>
          <a:lstStyle/>
          <a:p>
            <a:r>
              <a:rPr lang="en-US" sz="3200" b="1" dirty="0"/>
              <a:t>John 2.3-5:  </a:t>
            </a:r>
            <a:r>
              <a:rPr lang="en-US" sz="3200" b="1" u="sng" dirty="0">
                <a:solidFill>
                  <a:srgbClr val="FF0000"/>
                </a:solidFill>
              </a:rPr>
              <a:t>When the wine ran out</a:t>
            </a:r>
            <a:r>
              <a:rPr lang="en-US" sz="3200" b="1" dirty="0"/>
              <a:t>, Jesus' mother said to him, “They have no wine left.” Jesus replied, </a:t>
            </a:r>
            <a:endParaRPr lang="en-US" sz="3200" b="1" dirty="0"/>
          </a:p>
          <a:p>
            <a:r>
              <a:rPr lang="en-US" sz="3200" b="1" dirty="0" smtClean="0"/>
              <a:t>“</a:t>
            </a:r>
            <a:r>
              <a:rPr lang="en-US" sz="3200" b="1" dirty="0"/>
              <a:t>Woman, why are you saying this to me? My time has not yet come.”  His mother told the servants, “Whatever he tells you, do it.”</a:t>
            </a:r>
            <a:endParaRPr lang="en-US" b="1" dirty="0"/>
          </a:p>
        </p:txBody>
      </p:sp>
    </p:spTree>
    <p:extLst>
      <p:ext uri="{BB962C8B-B14F-4D97-AF65-F5344CB8AC3E}">
        <p14:creationId xmlns:p14="http://schemas.microsoft.com/office/powerpoint/2010/main" val="90899485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2554545"/>
          </a:xfrm>
          <a:prstGeom prst="rect">
            <a:avLst/>
          </a:prstGeom>
          <a:noFill/>
        </p:spPr>
        <p:txBody>
          <a:bodyPr wrap="square" rtlCol="0">
            <a:spAutoFit/>
          </a:bodyPr>
          <a:lstStyle/>
          <a:p>
            <a:r>
              <a:rPr lang="en-US" sz="3200" b="1" dirty="0"/>
              <a:t>John 2.3-5:  When the wine ran out, Jesus' mother said to him, “They have no wine left.” Jesus replied, </a:t>
            </a:r>
            <a:endParaRPr lang="en-US" sz="3200" b="1" dirty="0"/>
          </a:p>
          <a:p>
            <a:r>
              <a:rPr lang="en-US" sz="3200" b="1" dirty="0" smtClean="0"/>
              <a:t>“</a:t>
            </a:r>
            <a:r>
              <a:rPr lang="en-US" sz="3200" b="1" u="sng" dirty="0">
                <a:solidFill>
                  <a:srgbClr val="FF0000"/>
                </a:solidFill>
              </a:rPr>
              <a:t>Woman</a:t>
            </a:r>
            <a:r>
              <a:rPr lang="en-US" sz="3200" b="1" dirty="0"/>
              <a:t>, why are you saying this to me? My time has not yet come.”  His mother told the servants, “Whatever he tells you, do it.”</a:t>
            </a:r>
            <a:endParaRPr lang="en-US" b="1" dirty="0"/>
          </a:p>
        </p:txBody>
      </p:sp>
    </p:spTree>
    <p:extLst>
      <p:ext uri="{BB962C8B-B14F-4D97-AF65-F5344CB8AC3E}">
        <p14:creationId xmlns:p14="http://schemas.microsoft.com/office/powerpoint/2010/main" val="281113034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2554545"/>
          </a:xfrm>
          <a:prstGeom prst="rect">
            <a:avLst/>
          </a:prstGeom>
          <a:noFill/>
        </p:spPr>
        <p:txBody>
          <a:bodyPr wrap="square" rtlCol="0">
            <a:spAutoFit/>
          </a:bodyPr>
          <a:lstStyle/>
          <a:p>
            <a:r>
              <a:rPr lang="en-US" sz="3200" b="1" dirty="0"/>
              <a:t>John 2.3-5:  When the wine ran out, Jesus' mother said to him, “They have no wine left.” Jesus replied, </a:t>
            </a:r>
            <a:endParaRPr lang="en-US" sz="3200" b="1" dirty="0"/>
          </a:p>
          <a:p>
            <a:r>
              <a:rPr lang="en-US" sz="3200" b="1" dirty="0" smtClean="0"/>
              <a:t>“</a:t>
            </a:r>
            <a:r>
              <a:rPr lang="en-US" sz="3200" b="1" dirty="0"/>
              <a:t>Woman, </a:t>
            </a:r>
            <a:r>
              <a:rPr lang="en-US" sz="3200" b="1" u="sng" dirty="0">
                <a:solidFill>
                  <a:srgbClr val="FF0000"/>
                </a:solidFill>
              </a:rPr>
              <a:t>why are you saying this to me</a:t>
            </a:r>
            <a:r>
              <a:rPr lang="en-US" sz="3200" b="1" dirty="0"/>
              <a:t>? My time has not yet come.”  His mother told the servants, “Whatever he tells you, do it.”</a:t>
            </a:r>
            <a:endParaRPr lang="en-US" b="1" dirty="0"/>
          </a:p>
        </p:txBody>
      </p:sp>
    </p:spTree>
    <p:extLst>
      <p:ext uri="{BB962C8B-B14F-4D97-AF65-F5344CB8AC3E}">
        <p14:creationId xmlns:p14="http://schemas.microsoft.com/office/powerpoint/2010/main" val="179476285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018" r="13018"/>
          <a:stretch/>
        </p:blipFill>
        <p:spPr>
          <a:xfrm>
            <a:off x="-1371600" y="0"/>
            <a:ext cx="10515600" cy="6858000"/>
          </a:xfrm>
          <a:prstGeom prst="rect">
            <a:avLst/>
          </a:prstGeom>
        </p:spPr>
      </p:pic>
      <p:sp>
        <p:nvSpPr>
          <p:cNvPr id="8" name="TextBox 7"/>
          <p:cNvSpPr txBox="1"/>
          <p:nvPr/>
        </p:nvSpPr>
        <p:spPr>
          <a:xfrm>
            <a:off x="0" y="0"/>
            <a:ext cx="9144000" cy="2554545"/>
          </a:xfrm>
          <a:prstGeom prst="rect">
            <a:avLst/>
          </a:prstGeom>
          <a:noFill/>
        </p:spPr>
        <p:txBody>
          <a:bodyPr wrap="square" rtlCol="0">
            <a:spAutoFit/>
          </a:bodyPr>
          <a:lstStyle/>
          <a:p>
            <a:r>
              <a:rPr lang="en-US" sz="3200" b="1" dirty="0"/>
              <a:t>John 2.3-5:  When the wine ran out, Jesus' mother said to him, “They have no wine left.” Jesus replied</a:t>
            </a:r>
            <a:r>
              <a:rPr lang="en-US" sz="3200" b="1" dirty="0" smtClean="0"/>
              <a:t>,</a:t>
            </a:r>
            <a:endParaRPr lang="en-US" sz="3200" b="1" dirty="0"/>
          </a:p>
          <a:p>
            <a:r>
              <a:rPr lang="en-US" sz="3200" b="1" dirty="0" smtClean="0"/>
              <a:t>“</a:t>
            </a:r>
            <a:r>
              <a:rPr lang="en-US" sz="3200" b="1" dirty="0"/>
              <a:t>Woman, why are you saying this to me? </a:t>
            </a:r>
            <a:r>
              <a:rPr lang="en-US" sz="3200" b="1" u="sng" dirty="0">
                <a:solidFill>
                  <a:srgbClr val="FF0000"/>
                </a:solidFill>
              </a:rPr>
              <a:t>My time has not yet come</a:t>
            </a:r>
            <a:r>
              <a:rPr lang="en-US" sz="3200" b="1" dirty="0"/>
              <a:t>.”  His mother told the servants, “Whatever he tells you, do it.”</a:t>
            </a:r>
            <a:endParaRPr lang="en-US" b="1" dirty="0"/>
          </a:p>
        </p:txBody>
      </p:sp>
    </p:spTree>
    <p:extLst>
      <p:ext uri="{BB962C8B-B14F-4D97-AF65-F5344CB8AC3E}">
        <p14:creationId xmlns:p14="http://schemas.microsoft.com/office/powerpoint/2010/main" val="20501402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p:cNvSpPr txBox="1"/>
          <p:nvPr/>
        </p:nvSpPr>
        <p:spPr>
          <a:xfrm>
            <a:off x="0" y="0"/>
            <a:ext cx="9144000" cy="1569660"/>
          </a:xfrm>
          <a:prstGeom prst="rect">
            <a:avLst/>
          </a:prstGeom>
          <a:noFill/>
        </p:spPr>
        <p:txBody>
          <a:bodyPr wrap="square" rtlCol="0">
            <a:spAutoFit/>
          </a:bodyPr>
          <a:lstStyle/>
          <a:p>
            <a:r>
              <a:rPr lang="en-US" sz="3200" b="1" dirty="0"/>
              <a:t>John 2.6: Now there were six stone water jars there for Jewish ceremonial washing, each holding twenty or thirty gallons</a:t>
            </a:r>
            <a:r>
              <a:rPr lang="en-US" sz="3200" b="1" dirty="0" smtClean="0"/>
              <a:t>.</a:t>
            </a:r>
            <a:endParaRPr lang="en-US" sz="3200" dirty="0"/>
          </a:p>
        </p:txBody>
      </p:sp>
      <p:sp>
        <p:nvSpPr>
          <p:cNvPr id="2" name="TextBox 1"/>
          <p:cNvSpPr txBox="1"/>
          <p:nvPr/>
        </p:nvSpPr>
        <p:spPr>
          <a:xfrm>
            <a:off x="0" y="6417276"/>
            <a:ext cx="9144000" cy="369332"/>
          </a:xfrm>
          <a:prstGeom prst="rect">
            <a:avLst/>
          </a:prstGeom>
          <a:noFill/>
        </p:spPr>
        <p:txBody>
          <a:bodyPr wrap="square" rtlCol="0">
            <a:spAutoFit/>
          </a:bodyPr>
          <a:lstStyle/>
          <a:p>
            <a:pPr algn="r"/>
            <a:r>
              <a:rPr lang="en-US" dirty="0" smtClean="0"/>
              <a:t>Image courtesy of Todd Bolen; bibleplaces.com</a:t>
            </a:r>
            <a:endParaRPr lang="en-US" dirty="0"/>
          </a:p>
        </p:txBody>
      </p:sp>
    </p:spTree>
    <p:extLst>
      <p:ext uri="{BB962C8B-B14F-4D97-AF65-F5344CB8AC3E}">
        <p14:creationId xmlns:p14="http://schemas.microsoft.com/office/powerpoint/2010/main" val="68985049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extBox 7"/>
          <p:cNvSpPr txBox="1"/>
          <p:nvPr/>
        </p:nvSpPr>
        <p:spPr>
          <a:xfrm>
            <a:off x="1" y="0"/>
            <a:ext cx="6623222" cy="5509200"/>
          </a:xfrm>
          <a:prstGeom prst="rect">
            <a:avLst/>
          </a:prstGeom>
          <a:solidFill>
            <a:schemeClr val="bg2">
              <a:lumMod val="75000"/>
            </a:schemeClr>
          </a:solidFill>
        </p:spPr>
        <p:txBody>
          <a:bodyPr wrap="square" rtlCol="0">
            <a:spAutoFit/>
          </a:bodyPr>
          <a:lstStyle/>
          <a:p>
            <a:r>
              <a:rPr lang="en-US" sz="3200" b="1" dirty="0"/>
              <a:t>John 2.7-10:  Jesus told the servants, “Fill the water jars with water.” So they filled them up to the very top.  Then he told them, “Now draw some out and take it to the head steward,” and they did.  When the head steward tasted the water that had been turned to </a:t>
            </a:r>
            <a:r>
              <a:rPr lang="en-US" sz="3200" b="1" u="sng" dirty="0">
                <a:solidFill>
                  <a:srgbClr val="FF0000"/>
                </a:solidFill>
              </a:rPr>
              <a:t>wine</a:t>
            </a:r>
            <a:r>
              <a:rPr lang="en-US" sz="3200" b="1" dirty="0"/>
              <a:t>, not knowing where it came from (though the servants who had drawn the water knew), he called the bridegroom and said to him, </a:t>
            </a:r>
            <a:endParaRPr lang="en-US" sz="3200" dirty="0"/>
          </a:p>
        </p:txBody>
      </p:sp>
      <p:sp>
        <p:nvSpPr>
          <p:cNvPr id="2" name="TextBox 1"/>
          <p:cNvSpPr txBox="1"/>
          <p:nvPr/>
        </p:nvSpPr>
        <p:spPr>
          <a:xfrm>
            <a:off x="0" y="5398770"/>
            <a:ext cx="9144000" cy="1569660"/>
          </a:xfrm>
          <a:prstGeom prst="rect">
            <a:avLst/>
          </a:prstGeom>
          <a:solidFill>
            <a:schemeClr val="bg2">
              <a:lumMod val="75000"/>
            </a:schemeClr>
          </a:solidFill>
        </p:spPr>
        <p:txBody>
          <a:bodyPr wrap="square" rtlCol="0">
            <a:spAutoFit/>
          </a:bodyPr>
          <a:lstStyle/>
          <a:p>
            <a:r>
              <a:rPr lang="en-US" sz="3200" b="1" dirty="0"/>
              <a:t>“Everyone serves the good wine first, and then the cheaper wine when the guests </a:t>
            </a:r>
            <a:r>
              <a:rPr lang="en-US" sz="3200" b="1" u="sng" dirty="0">
                <a:solidFill>
                  <a:srgbClr val="FF0000"/>
                </a:solidFill>
              </a:rPr>
              <a:t>are drunk</a:t>
            </a:r>
            <a:r>
              <a:rPr lang="en-US" sz="3200" b="1" dirty="0"/>
              <a:t>. You have kept the good wine until now!”</a:t>
            </a:r>
            <a:endParaRPr lang="en-US" sz="3200" dirty="0"/>
          </a:p>
        </p:txBody>
      </p:sp>
    </p:spTree>
    <p:extLst>
      <p:ext uri="{BB962C8B-B14F-4D97-AF65-F5344CB8AC3E}">
        <p14:creationId xmlns:p14="http://schemas.microsoft.com/office/powerpoint/2010/main" val="321267096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865</Words>
  <Application>Microsoft Office PowerPoint</Application>
  <PresentationFormat>On-screen Show (4:3)</PresentationFormat>
  <Paragraphs>50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2014-02-05T14:54:32Z</dcterms:created>
  <dcterms:modified xsi:type="dcterms:W3CDTF">2014-02-08T19:34:46Z</dcterms:modified>
</cp:coreProperties>
</file>